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58" r:id="rId7"/>
    <p:sldId id="263" r:id="rId8"/>
    <p:sldId id="264" r:id="rId9"/>
    <p:sldId id="265" r:id="rId10"/>
    <p:sldId id="261" r:id="rId11"/>
    <p:sldId id="268" r:id="rId12"/>
    <p:sldId id="269" r:id="rId13"/>
    <p:sldId id="270" r:id="rId14"/>
    <p:sldId id="273" r:id="rId15"/>
    <p:sldId id="316" r:id="rId16"/>
    <p:sldId id="317" r:id="rId17"/>
    <p:sldId id="320" r:id="rId18"/>
    <p:sldId id="319" r:id="rId19"/>
    <p:sldId id="318" r:id="rId20"/>
    <p:sldId id="321" r:id="rId21"/>
    <p:sldId id="306" r:id="rId22"/>
    <p:sldId id="307" r:id="rId23"/>
    <p:sldId id="308" r:id="rId24"/>
    <p:sldId id="311" r:id="rId25"/>
    <p:sldId id="313" r:id="rId26"/>
    <p:sldId id="314" r:id="rId2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6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12DFE3-B330-F7FC-6D89-B242C10E9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DA3B6C-30A1-6304-FB7E-EF0C0696B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57101D-7123-0CE9-039B-725C6CFE4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AD01-D10C-4FA6-B145-AEA328F2CFB6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5799A-F8BB-7D04-0526-AA29C0A49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C328B9-0338-BF0A-6FA7-DE7A7BB9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CDBF-70F5-4D8C-8336-AD107470B5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1060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B2F1FA-58A9-91ED-EE8F-19983F052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777C0F2-CE46-EE15-3781-A74A1F29E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69F4DB-367E-D50D-A7E6-4189C0DEC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AD01-D10C-4FA6-B145-AEA328F2CFB6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40DEC1-63D1-CD6C-033B-0052A1C84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2B1203-71D6-01B3-C0E0-62A466B18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CDBF-70F5-4D8C-8336-AD107470B5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744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5BB84E3-DEC0-C3FD-A710-93105861FA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7A3BC3A-E830-3F19-9443-3D174D861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AF8398-10D6-EA09-F16E-36BE013DE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AD01-D10C-4FA6-B145-AEA328F2CFB6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0E2F2A-B0A8-2DF0-11F6-ADB182E62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64E202-650F-895D-E2E4-4C6B65F54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CDBF-70F5-4D8C-8336-AD107470B5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219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E7B838-E8F4-E2F9-3034-D7395CFC8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EC866A-A7B9-7FC0-6F07-735002E29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199325-EF23-BF25-9D49-3F3A70B4C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AD01-D10C-4FA6-B145-AEA328F2CFB6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596C64-1695-4E10-F3D0-5C7EC9865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91A9DB-FBC5-BE1E-F7E9-3EC6BE1C1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CDBF-70F5-4D8C-8336-AD107470B5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6798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FFB229-7B7D-901B-CDD1-E89E06B5E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0A6859-1468-5B0F-F649-ED258815A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717240-89CF-6055-D90E-B9B955DDE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AD01-D10C-4FA6-B145-AEA328F2CFB6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122E04-8CBE-FEB2-3DF7-1E6D2D60C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04F49F-8301-5697-A3F4-2AC3099AE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CDBF-70F5-4D8C-8336-AD107470B5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269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7EDCB-3836-D3D4-C357-AEF50F66B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0A5692-3728-E170-CBA9-CB96ED5E0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ABAC34-C99A-4D01-204A-0B777144F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6ACD69-B4F4-C5AD-C346-1D1EF7C22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AD01-D10C-4FA6-B145-AEA328F2CFB6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2F93F7A-D4D6-F917-CC7D-F5CE3A8DB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EBD442-A8E0-4156-EFC2-D3A84A8C2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CDBF-70F5-4D8C-8336-AD107470B5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0765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53E5BE-C0C7-ED47-24A5-E64466DA1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24D3AC-462E-AB8C-FDD8-C1FA76BEE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986FB8-10D5-C49B-B0CE-727498BC0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3F2E736-3CAD-3BF8-569C-CA645A3EE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A3FDD3E-8C11-4A5A-D8DB-743D16E92D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F90ADA7-4645-E95E-0ABE-E8B15DC90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AD01-D10C-4FA6-B145-AEA328F2CFB6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BD45B55-0DBC-5974-88D0-0314CE6F9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C89263A-145B-B7D5-5FC8-AC0A7A7B0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CDBF-70F5-4D8C-8336-AD107470B5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8402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3DF172-318C-9D53-ABF9-BAB2CCE9C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7750133-6298-7466-E38E-5477D46B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AD01-D10C-4FA6-B145-AEA328F2CFB6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B829EC-D985-C30D-C6FE-0697B15E4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AA36DBC-96DA-B212-4EFF-5F1C25FD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CDBF-70F5-4D8C-8336-AD107470B5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939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9200A62-6AC8-CDE5-517C-3F9B65BA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AD01-D10C-4FA6-B145-AEA328F2CFB6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806314E-1BA6-4C14-8539-4713DEA0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8A9A0D4-D12D-64B8-1310-22F817F1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CDBF-70F5-4D8C-8336-AD107470B5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7249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B5A2A3-1379-1A66-B7F6-BD7BFFA75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1D716B-4E02-1840-E5C3-EF04BB08B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F9BBC0-D064-DAC0-421D-4A1E2AB24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0F7BBD0-3950-0DBF-74B0-47758D29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AD01-D10C-4FA6-B145-AEA328F2CFB6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4B290C-82DB-2B41-B2E0-1E7ED8E0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AC4CF6-04DC-6180-7915-9F299C021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CDBF-70F5-4D8C-8336-AD107470B5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2164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589549-7B5D-6DF8-0EBB-856DE40C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E904EF5-5B02-4376-30FF-3906C314F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C05F35-3604-B5CE-BC94-2B011D227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83CDA2-2545-BF2E-1122-B42388854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AD01-D10C-4FA6-B145-AEA328F2CFB6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033685-0D75-0CE9-4A27-CDEEBF886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E0617B-50F5-375F-1A73-D1074079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CDBF-70F5-4D8C-8336-AD107470B5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3330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650ED8-6A05-2BF0-F7EE-205F5E4F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A40FC3-3F70-C9D2-42A5-31D07D959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45150B-6DA4-F425-08FE-B89F21A63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3AD01-D10C-4FA6-B145-AEA328F2CFB6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F41772-2166-EA4D-EC68-50AE316BE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3230A5-D508-3652-C431-6E974B90C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5CDBF-70F5-4D8C-8336-AD107470B5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020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DC704D-D35A-8E52-32F8-3523B932E0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 fin de semana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2E8E09-06AA-F662-8E00-871CA9470A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5691DB4-8F7A-808B-49D0-B75676D92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9" y="-15691"/>
            <a:ext cx="12265572" cy="690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88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68306F-CAE5-0399-E059-970EFC204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Plan de compensación Living light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1D07AE-6CDD-76CE-67FF-0BBF4A2B9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Vive naturalmente</a:t>
            </a:r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7F0522E-9F19-A1F0-1462-E830EA3B8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975" y="-187037"/>
            <a:ext cx="12429588" cy="70034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00047B4-D5A6-79B4-ECD4-236D7A4A9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881" y="-71158"/>
            <a:ext cx="12552260" cy="707259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802CBE8-8A5E-6D05-1440-2394507D5375}"/>
              </a:ext>
            </a:extLst>
          </p:cNvPr>
          <p:cNvSpPr txBox="1"/>
          <p:nvPr/>
        </p:nvSpPr>
        <p:spPr>
          <a:xfrm>
            <a:off x="2725510" y="83128"/>
            <a:ext cx="6587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>
                <a:latin typeface="Century Gothic" panose="020B0502020202020204" pitchFamily="34" charset="0"/>
              </a:rPr>
              <a:t>PLAN DE </a:t>
            </a:r>
            <a:r>
              <a:rPr lang="es-MX" sz="40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COMPENSACIÓN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3BD2683-60D9-3C6E-2DFF-068DF16D4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1" y="880877"/>
            <a:ext cx="8645237" cy="486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60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32C49F8-62CE-FD3B-2742-8C9658F7D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02"/>
            <a:ext cx="12192000" cy="686960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FFCC898-FC58-5310-5FC7-530E2E83C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4" y="6574"/>
            <a:ext cx="3385641" cy="1325563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2.-Multinivel</a:t>
            </a:r>
            <a:r>
              <a:rPr lang="es-MX" sz="4000" b="1" dirty="0">
                <a:latin typeface="Century Gothic" panose="020B0502020202020204" pitchFamily="34" charset="0"/>
              </a:rPr>
              <a:t> </a:t>
            </a:r>
            <a:br>
              <a:rPr lang="es-MX" sz="4000" b="1" dirty="0">
                <a:latin typeface="Century Gothic" panose="020B0502020202020204" pitchFamily="34" charset="0"/>
              </a:rPr>
            </a:br>
            <a:r>
              <a:rPr lang="es-MX" sz="4000" b="1" dirty="0">
                <a:latin typeface="Century Gothic" panose="020B0502020202020204" pitchFamily="34" charset="0"/>
              </a:rPr>
              <a:t>Porcentajes.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FC04F75-EBE5-D097-5C62-DE1CE1AED4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788" y="1221552"/>
            <a:ext cx="7235628" cy="48237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93F2311-B3AC-848D-75FE-611AAB918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435" y="479352"/>
            <a:ext cx="4779130" cy="602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03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923B6FE-8A6D-DF3F-92ED-CB60DC143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2"/>
            <a:ext cx="12181703" cy="686380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5BD1EC-0A0D-10C4-19F1-5477D3A4C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551" y="-133639"/>
            <a:ext cx="7324898" cy="1325563"/>
          </a:xfrm>
        </p:spPr>
        <p:txBody>
          <a:bodyPr/>
          <a:lstStyle/>
          <a:p>
            <a:r>
              <a:rPr lang="es-MX" b="1" dirty="0">
                <a:solidFill>
                  <a:srgbClr val="1A6601"/>
                </a:solidFill>
                <a:latin typeface="Century Gothic" panose="020B0502020202020204" pitchFamily="34" charset="0"/>
              </a:rPr>
              <a:t>GANANCIA</a:t>
            </a:r>
            <a:r>
              <a:rPr lang="es-MX" b="1" dirty="0">
                <a:latin typeface="Century Gothic" panose="020B0502020202020204" pitchFamily="34" charset="0"/>
              </a:rPr>
              <a:t> POR PERSONA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70144AA-A362-601E-D084-E18F5F50E2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370" y="1067509"/>
            <a:ext cx="7336215" cy="48908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BA718D0-C25F-A809-D2B4-8AB8CEF20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6" y="-123645"/>
            <a:ext cx="12408586" cy="69916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FDC3F60-5D77-3CE4-CECD-747F7D514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51" y="1067509"/>
            <a:ext cx="5868892" cy="412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5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C8F5E31-ECA9-CEA6-3640-BBA90326D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" y="0"/>
            <a:ext cx="12171406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482A1B-C021-EFC6-C167-5EE7107CB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83" y="-103518"/>
            <a:ext cx="12416366" cy="69960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38F2348-24B9-ECDB-7CDB-FFA90AA7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0"/>
            <a:ext cx="4267200" cy="1016000"/>
          </a:xfrm>
        </p:spPr>
        <p:txBody>
          <a:bodyPr/>
          <a:lstStyle/>
          <a:p>
            <a:r>
              <a:rPr lang="es-MX" b="1" dirty="0">
                <a:latin typeface="Century Gothic" panose="020B0502020202020204" pitchFamily="34" charset="0"/>
              </a:rPr>
              <a:t>Estrategia </a:t>
            </a:r>
            <a:r>
              <a:rPr lang="es-MX" b="1" dirty="0">
                <a:solidFill>
                  <a:srgbClr val="1A6601"/>
                </a:solidFill>
                <a:latin typeface="Century Gothic" panose="020B0502020202020204" pitchFamily="34" charset="0"/>
              </a:rPr>
              <a:t>5 x 5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6245DC98-1F08-FEF6-0F9B-1539E4CF6B1F}"/>
              </a:ext>
            </a:extLst>
          </p:cNvPr>
          <p:cNvSpPr txBox="1">
            <a:spLocks/>
          </p:cNvSpPr>
          <p:nvPr/>
        </p:nvSpPr>
        <p:spPr>
          <a:xfrm>
            <a:off x="1373272" y="1843779"/>
            <a:ext cx="11514594" cy="4589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b="1" dirty="0">
              <a:solidFill>
                <a:srgbClr val="1A6601"/>
              </a:solidFill>
              <a:latin typeface="Century Gothic" panose="020B0502020202020204" pitchFamily="34" charset="0"/>
            </a:endParaRPr>
          </a:p>
          <a:p>
            <a:r>
              <a:rPr lang="es-MX" b="1" dirty="0">
                <a:solidFill>
                  <a:srgbClr val="1A6601"/>
                </a:solidFill>
                <a:latin typeface="Century Gothic" panose="020B0502020202020204" pitchFamily="34" charset="0"/>
              </a:rPr>
              <a:t>  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0D3731B-EA5F-C472-F66C-CA5F2EE2F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83" y="0"/>
            <a:ext cx="12171405" cy="6835391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43E0DDC1-DF0E-A253-D2CF-7B0F7CC8201A}"/>
              </a:ext>
            </a:extLst>
          </p:cNvPr>
          <p:cNvSpPr txBox="1"/>
          <p:nvPr/>
        </p:nvSpPr>
        <p:spPr>
          <a:xfrm>
            <a:off x="3593898" y="2129820"/>
            <a:ext cx="173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3CBD2DF-1F10-F50E-813E-D80DF38ADCE0}"/>
              </a:ext>
            </a:extLst>
          </p:cNvPr>
          <p:cNvSpPr txBox="1"/>
          <p:nvPr/>
        </p:nvSpPr>
        <p:spPr>
          <a:xfrm>
            <a:off x="3514285" y="2671292"/>
            <a:ext cx="173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Century Gothic" panose="020B0502020202020204" pitchFamily="34" charset="0"/>
              </a:rPr>
              <a:t>25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7FD1B60-0DBA-1957-1621-243799A79A24}"/>
              </a:ext>
            </a:extLst>
          </p:cNvPr>
          <p:cNvSpPr txBox="1"/>
          <p:nvPr/>
        </p:nvSpPr>
        <p:spPr>
          <a:xfrm>
            <a:off x="3443447" y="3123215"/>
            <a:ext cx="173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Century Gothic" panose="020B0502020202020204" pitchFamily="34" charset="0"/>
              </a:rPr>
              <a:t>125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ECBA831-C65D-E355-0D56-02DDC2274F9A}"/>
              </a:ext>
            </a:extLst>
          </p:cNvPr>
          <p:cNvSpPr txBox="1"/>
          <p:nvPr/>
        </p:nvSpPr>
        <p:spPr>
          <a:xfrm>
            <a:off x="3499273" y="3622987"/>
            <a:ext cx="173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Century Gothic" panose="020B0502020202020204" pitchFamily="34" charset="0"/>
              </a:rPr>
              <a:t>625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4D9985B-5221-E05F-A13D-FA4C838080CC}"/>
              </a:ext>
            </a:extLst>
          </p:cNvPr>
          <p:cNvSpPr txBox="1"/>
          <p:nvPr/>
        </p:nvSpPr>
        <p:spPr>
          <a:xfrm>
            <a:off x="3406672" y="4117954"/>
            <a:ext cx="173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Century Gothic" panose="020B0502020202020204" pitchFamily="34" charset="0"/>
              </a:rPr>
              <a:t>3125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86709D3-DDE9-FC2D-C718-C5354177BF5C}"/>
              </a:ext>
            </a:extLst>
          </p:cNvPr>
          <p:cNvSpPr txBox="1"/>
          <p:nvPr/>
        </p:nvSpPr>
        <p:spPr>
          <a:xfrm>
            <a:off x="5715474" y="2121888"/>
            <a:ext cx="173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Century Gothic" panose="020B0502020202020204" pitchFamily="34" charset="0"/>
              </a:rPr>
              <a:t>$5,850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A1DB678-3B20-553F-604A-A6DE426690D8}"/>
              </a:ext>
            </a:extLst>
          </p:cNvPr>
          <p:cNvSpPr txBox="1"/>
          <p:nvPr/>
        </p:nvSpPr>
        <p:spPr>
          <a:xfrm>
            <a:off x="5590156" y="2612072"/>
            <a:ext cx="173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Century Gothic" panose="020B0502020202020204" pitchFamily="34" charset="0"/>
              </a:rPr>
              <a:t>$14,625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A31B3F8-40CD-7C67-3870-573D503FFB62}"/>
              </a:ext>
            </a:extLst>
          </p:cNvPr>
          <p:cNvSpPr txBox="1"/>
          <p:nvPr/>
        </p:nvSpPr>
        <p:spPr>
          <a:xfrm>
            <a:off x="5592810" y="3114348"/>
            <a:ext cx="173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Century Gothic" panose="020B0502020202020204" pitchFamily="34" charset="0"/>
              </a:rPr>
              <a:t>$14,625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189EAE3-F10F-59C0-60D8-0D8C73B0C269}"/>
              </a:ext>
            </a:extLst>
          </p:cNvPr>
          <p:cNvSpPr txBox="1"/>
          <p:nvPr/>
        </p:nvSpPr>
        <p:spPr>
          <a:xfrm>
            <a:off x="5570508" y="3602659"/>
            <a:ext cx="173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Century Gothic" panose="020B0502020202020204" pitchFamily="34" charset="0"/>
              </a:rPr>
              <a:t>$48,750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9E877BB-AC08-DE4A-32BE-0AD1C46DB32F}"/>
              </a:ext>
            </a:extLst>
          </p:cNvPr>
          <p:cNvSpPr txBox="1"/>
          <p:nvPr/>
        </p:nvSpPr>
        <p:spPr>
          <a:xfrm>
            <a:off x="5470145" y="4117954"/>
            <a:ext cx="1984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Century Gothic" panose="020B0502020202020204" pitchFamily="34" charset="0"/>
              </a:rPr>
              <a:t>$609,375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6F674A7-4368-7E60-FE7C-227C520C6275}"/>
              </a:ext>
            </a:extLst>
          </p:cNvPr>
          <p:cNvSpPr txBox="1"/>
          <p:nvPr/>
        </p:nvSpPr>
        <p:spPr>
          <a:xfrm>
            <a:off x="8694294" y="3107661"/>
            <a:ext cx="224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Century Gothic" panose="020B0502020202020204" pitchFamily="34" charset="0"/>
              </a:rPr>
              <a:t>$693,225</a:t>
            </a:r>
          </a:p>
        </p:txBody>
      </p:sp>
    </p:spTree>
    <p:extLst>
      <p:ext uri="{BB962C8B-B14F-4D97-AF65-F5344CB8AC3E}">
        <p14:creationId xmlns:p14="http://schemas.microsoft.com/office/powerpoint/2010/main" val="1523237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FE41005-7D70-B7B4-A1C8-46712CBD8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2"/>
            <a:ext cx="12181703" cy="6863802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1F96A7B3-62B9-DC9A-0229-9521E0785EF7}"/>
              </a:ext>
            </a:extLst>
          </p:cNvPr>
          <p:cNvSpPr txBox="1"/>
          <p:nvPr/>
        </p:nvSpPr>
        <p:spPr>
          <a:xfrm>
            <a:off x="9858521" y="1207168"/>
            <a:ext cx="1891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RANGO ORO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6FE8943-9852-243B-A8EB-092D1B0E242B}"/>
              </a:ext>
            </a:extLst>
          </p:cNvPr>
          <p:cNvSpPr txBox="1"/>
          <p:nvPr/>
        </p:nvSpPr>
        <p:spPr>
          <a:xfrm>
            <a:off x="526261" y="3097924"/>
            <a:ext cx="2606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RANGO ESMERALDA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B6C0811-2DE8-5E56-1658-C202651E7D15}"/>
              </a:ext>
            </a:extLst>
          </p:cNvPr>
          <p:cNvSpPr txBox="1"/>
          <p:nvPr/>
        </p:nvSpPr>
        <p:spPr>
          <a:xfrm>
            <a:off x="9786713" y="3116472"/>
            <a:ext cx="2606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RANGO SICMA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5E7CE34-F62A-AD94-0C2B-7CFBAF7044D1}"/>
              </a:ext>
            </a:extLst>
          </p:cNvPr>
          <p:cNvSpPr txBox="1"/>
          <p:nvPr/>
        </p:nvSpPr>
        <p:spPr>
          <a:xfrm>
            <a:off x="117652" y="2320153"/>
            <a:ext cx="2922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Calificación $3,500 en </a:t>
            </a:r>
          </a:p>
          <a:p>
            <a:pPr algn="ctr"/>
            <a:r>
              <a:rPr lang="es-MX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el 1er mes.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2A60EB2-2090-C0BD-2E62-7FC9AFEFA693}"/>
              </a:ext>
            </a:extLst>
          </p:cNvPr>
          <p:cNvSpPr txBox="1"/>
          <p:nvPr/>
        </p:nvSpPr>
        <p:spPr>
          <a:xfrm>
            <a:off x="9197025" y="2329301"/>
            <a:ext cx="27747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 activos directos, 10 en segundo  nivel y volumen grupal de $250 mil.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81DB1FE-7C5C-3A1A-A82A-F6AED3E64581}"/>
              </a:ext>
            </a:extLst>
          </p:cNvPr>
          <p:cNvSpPr txBox="1"/>
          <p:nvPr/>
        </p:nvSpPr>
        <p:spPr>
          <a:xfrm>
            <a:off x="131686" y="4232080"/>
            <a:ext cx="2922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10 directos activos y volumen</a:t>
            </a:r>
          </a:p>
          <a:p>
            <a:pPr algn="ctr"/>
            <a:r>
              <a:rPr lang="es-MX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Grupal de $500 mil.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9214806-3D30-7591-1AE4-81EA10EC2D4D}"/>
              </a:ext>
            </a:extLst>
          </p:cNvPr>
          <p:cNvSpPr txBox="1"/>
          <p:nvPr/>
        </p:nvSpPr>
        <p:spPr>
          <a:xfrm>
            <a:off x="9123289" y="4218227"/>
            <a:ext cx="2922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15 directos activos y volumen</a:t>
            </a:r>
          </a:p>
          <a:p>
            <a:pPr algn="ctr"/>
            <a:r>
              <a:rPr lang="es-MX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Grupal de $2.5 millones.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F20509-8DB1-1999-86BD-442AD9BF5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8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FE41005-7D70-B7B4-A1C8-46712CBD8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2"/>
            <a:ext cx="12181703" cy="6863802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1F96A7B3-62B9-DC9A-0229-9521E0785EF7}"/>
              </a:ext>
            </a:extLst>
          </p:cNvPr>
          <p:cNvSpPr txBox="1"/>
          <p:nvPr/>
        </p:nvSpPr>
        <p:spPr>
          <a:xfrm>
            <a:off x="9858521" y="1207168"/>
            <a:ext cx="1891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RANGO ORO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6FE8943-9852-243B-A8EB-092D1B0E242B}"/>
              </a:ext>
            </a:extLst>
          </p:cNvPr>
          <p:cNvSpPr txBox="1"/>
          <p:nvPr/>
        </p:nvSpPr>
        <p:spPr>
          <a:xfrm>
            <a:off x="526261" y="3097924"/>
            <a:ext cx="2606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RANGO ESMERALDA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B6C0811-2DE8-5E56-1658-C202651E7D15}"/>
              </a:ext>
            </a:extLst>
          </p:cNvPr>
          <p:cNvSpPr txBox="1"/>
          <p:nvPr/>
        </p:nvSpPr>
        <p:spPr>
          <a:xfrm>
            <a:off x="9786713" y="3116472"/>
            <a:ext cx="2606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RANGO SICMA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5E7CE34-F62A-AD94-0C2B-7CFBAF7044D1}"/>
              </a:ext>
            </a:extLst>
          </p:cNvPr>
          <p:cNvSpPr txBox="1"/>
          <p:nvPr/>
        </p:nvSpPr>
        <p:spPr>
          <a:xfrm>
            <a:off x="117652" y="2320153"/>
            <a:ext cx="2922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Calificación $3,500 en </a:t>
            </a:r>
          </a:p>
          <a:p>
            <a:pPr algn="ctr"/>
            <a:r>
              <a:rPr lang="es-MX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el 1er mes.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2A60EB2-2090-C0BD-2E62-7FC9AFEFA693}"/>
              </a:ext>
            </a:extLst>
          </p:cNvPr>
          <p:cNvSpPr txBox="1"/>
          <p:nvPr/>
        </p:nvSpPr>
        <p:spPr>
          <a:xfrm>
            <a:off x="9197025" y="2329301"/>
            <a:ext cx="27747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 activos directos, 10 en segundo  nivel y volumen grupal de $250 mil.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81DB1FE-7C5C-3A1A-A82A-F6AED3E64581}"/>
              </a:ext>
            </a:extLst>
          </p:cNvPr>
          <p:cNvSpPr txBox="1"/>
          <p:nvPr/>
        </p:nvSpPr>
        <p:spPr>
          <a:xfrm>
            <a:off x="131686" y="4232080"/>
            <a:ext cx="2922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10 directos activos y volumen</a:t>
            </a:r>
          </a:p>
          <a:p>
            <a:pPr algn="ctr"/>
            <a:r>
              <a:rPr lang="es-MX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Grupal de $500 mil.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9214806-3D30-7591-1AE4-81EA10EC2D4D}"/>
              </a:ext>
            </a:extLst>
          </p:cNvPr>
          <p:cNvSpPr txBox="1"/>
          <p:nvPr/>
        </p:nvSpPr>
        <p:spPr>
          <a:xfrm>
            <a:off x="9123289" y="4218227"/>
            <a:ext cx="2922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15 directos activos y volumen</a:t>
            </a:r>
          </a:p>
          <a:p>
            <a:pPr algn="ctr"/>
            <a:r>
              <a:rPr lang="es-MX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Grupal de $2.5 millones.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D82A308-ED42-FC2A-49DD-2FECA210A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63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7D6F221-6EA7-8EE4-2E1E-16E3DCF8B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2"/>
            <a:ext cx="12181703" cy="686380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5F6B337-BD60-AB8F-2444-46BF70821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46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7D6F221-6EA7-8EE4-2E1E-16E3DCF8B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2"/>
            <a:ext cx="12181703" cy="686380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B8B3D3F-5E8D-891C-FB90-0ADDA192D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34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7D6F221-6EA7-8EE4-2E1E-16E3DCF8B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2"/>
            <a:ext cx="12181703" cy="686380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F38454C-7648-935B-45FC-5D4E19DFA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97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7D6F221-6EA7-8EE4-2E1E-16E3DCF8B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2"/>
            <a:ext cx="12181703" cy="686380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A826DA4-D6AB-EE98-B1B9-BA139B5A2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64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715110A-844D-D91F-D7D5-E8CD85636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2"/>
            <a:ext cx="12181703" cy="68638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759563-318A-D27D-9997-EF11B3401F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529" y="967259"/>
            <a:ext cx="8113241" cy="540882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7B30A6-5FC5-9F55-EE3A-ABAA988B3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latin typeface="Century Gothic" panose="020B0502020202020204" pitchFamily="34" charset="0"/>
              </a:rPr>
              <a:t>PRESENTACIÓN DE NEGOCIO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4C0902-8B41-7B3E-4978-785CBD4CB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34" y="202058"/>
            <a:ext cx="12315568" cy="693922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355BC5-2E9C-626D-B0F4-80C093F42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924" y="2456806"/>
            <a:ext cx="7070124" cy="644739"/>
          </a:xfrm>
        </p:spPr>
        <p:txBody>
          <a:bodyPr/>
          <a:lstStyle/>
          <a:p>
            <a:pPr marL="0" indent="0">
              <a:buNone/>
            </a:pPr>
            <a:r>
              <a:rPr lang="es-MX" dirty="0">
                <a:latin typeface="Century Gothic" panose="020B0502020202020204" pitchFamily="34" charset="0"/>
              </a:rPr>
              <a:t>La mejor </a:t>
            </a:r>
            <a:r>
              <a:rPr lang="es-MX" sz="36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forma</a:t>
            </a:r>
            <a:r>
              <a:rPr lang="es-MX" dirty="0">
                <a:latin typeface="Century Gothic" panose="020B0502020202020204" pitchFamily="34" charset="0"/>
              </a:rPr>
              <a:t> de hacer </a:t>
            </a:r>
            <a:r>
              <a:rPr lang="es-MX" sz="36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negocios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569AE9B9-97C6-C5E0-ABC3-8CA0BE489D8A}"/>
              </a:ext>
            </a:extLst>
          </p:cNvPr>
          <p:cNvSpPr txBox="1">
            <a:spLocks/>
          </p:cNvSpPr>
          <p:nvPr/>
        </p:nvSpPr>
        <p:spPr>
          <a:xfrm>
            <a:off x="2791704" y="3174074"/>
            <a:ext cx="2457504" cy="644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b="1" dirty="0">
                <a:latin typeface="Century Gothic" panose="020B0502020202020204" pitchFamily="34" charset="0"/>
              </a:rPr>
              <a:t>LIVING LIGHT</a:t>
            </a:r>
            <a:endParaRPr lang="es-MX" sz="3600" b="1" dirty="0">
              <a:solidFill>
                <a:srgbClr val="1A660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663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7D6F221-6EA7-8EE4-2E1E-16E3DCF8B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2"/>
            <a:ext cx="12181703" cy="686380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DB24D8-AEAE-D063-B371-89AC9A463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84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899DF7E-1C93-4057-5F62-0BA46AE6C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02"/>
            <a:ext cx="12192000" cy="68696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500" y="-286545"/>
            <a:ext cx="6477000" cy="1325563"/>
          </a:xfrm>
        </p:spPr>
        <p:txBody>
          <a:bodyPr/>
          <a:lstStyle/>
          <a:p>
            <a:r>
              <a:rPr lang="es-MX" b="1" dirty="0">
                <a:solidFill>
                  <a:srgbClr val="1A6601"/>
                </a:solidFill>
                <a:latin typeface="Century Gothic" panose="020B0502020202020204" pitchFamily="34" charset="0"/>
              </a:rPr>
              <a:t>4.- BONO POR RANGO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707627"/>
            <a:ext cx="10515600" cy="4833145"/>
          </a:xfrm>
        </p:spPr>
        <p:txBody>
          <a:bodyPr>
            <a:normAutofit/>
          </a:bodyPr>
          <a:lstStyle/>
          <a:p>
            <a:pPr algn="ctr"/>
            <a:r>
              <a:rPr lang="es-MX" sz="2400" dirty="0">
                <a:latin typeface="Century Gothic" panose="020B0502020202020204" pitchFamily="34" charset="0"/>
              </a:rPr>
              <a:t>Bono único al alcanzar rango plata.</a:t>
            </a:r>
          </a:p>
          <a:p>
            <a:pPr algn="ctr"/>
            <a:r>
              <a:rPr lang="es-MX" sz="2400" dirty="0">
                <a:latin typeface="Century Gothic" panose="020B0502020202020204" pitchFamily="34" charset="0"/>
              </a:rPr>
              <a:t>Al mantener el rango plata por 4 meses </a:t>
            </a:r>
            <a:r>
              <a:rPr lang="es-MX" sz="2400" b="1" dirty="0">
                <a:latin typeface="Century Gothic" panose="020B0502020202020204" pitchFamily="34" charset="0"/>
              </a:rPr>
              <a:t>consecutivos</a:t>
            </a:r>
            <a:r>
              <a:rPr lang="es-MX" sz="2400" dirty="0">
                <a:latin typeface="Century Gothic" panose="020B0502020202020204" pitchFamily="34" charset="0"/>
              </a:rPr>
              <a:t> obtienes:</a:t>
            </a:r>
          </a:p>
          <a:p>
            <a:pPr algn="ctr"/>
            <a:r>
              <a:rPr lang="es-MX" sz="2400" dirty="0">
                <a:latin typeface="Century Gothic" panose="020B0502020202020204" pitchFamily="34" charset="0"/>
              </a:rPr>
              <a:t>$4000 pesos en producto comisionable </a:t>
            </a:r>
            <a:r>
              <a:rPr lang="es-MX" sz="2000" i="1" dirty="0">
                <a:latin typeface="Century Gothic" panose="020B0502020202020204" pitchFamily="34" charset="0"/>
              </a:rPr>
              <a:t>(intransferible)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1159B2E-0B80-6310-1BBF-717B66879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62"/>
          <a:stretch/>
        </p:blipFill>
        <p:spPr>
          <a:xfrm>
            <a:off x="0" y="5072794"/>
            <a:ext cx="12234694" cy="178810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4C5ED8-4006-DA81-2D5A-AB7E581D1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72" y="1527024"/>
            <a:ext cx="7905750" cy="443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55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79E353A-CB23-1BD5-FEC1-771A5E9E9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4" y="-5802"/>
            <a:ext cx="12197814" cy="687288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8894" y="-293670"/>
            <a:ext cx="10214034" cy="1325563"/>
          </a:xfrm>
        </p:spPr>
        <p:txBody>
          <a:bodyPr>
            <a:normAutofit/>
          </a:bodyPr>
          <a:lstStyle/>
          <a:p>
            <a:r>
              <a:rPr lang="es-MX" sz="36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5.- INCENTIVOS CON PRODUCTOS DE REGALO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5814" y="231835"/>
            <a:ext cx="12060016" cy="12169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2400" dirty="0"/>
          </a:p>
          <a:p>
            <a:pPr algn="ctr"/>
            <a:r>
              <a:rPr lang="es-MX" sz="2400" dirty="0">
                <a:latin typeface="Century Gothic" panose="020B0502020202020204" pitchFamily="34" charset="0"/>
              </a:rPr>
              <a:t>Actívate con 3,900 antes del 10 de cada mes y recibe de regalo dos productos living.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A045577-58A5-AF87-0B58-119E31CF1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93" y="966787"/>
            <a:ext cx="8229600" cy="46216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5BF09A4-7C65-8CA1-5BCF-0ECED50BC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880"/>
            <a:ext cx="12197814" cy="687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3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043C5F5-7CA1-9438-25D9-763A20D1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2"/>
            <a:ext cx="12181703" cy="686380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0134" y="-266760"/>
            <a:ext cx="7891732" cy="1325563"/>
          </a:xfrm>
        </p:spPr>
        <p:txBody>
          <a:bodyPr/>
          <a:lstStyle/>
          <a:p>
            <a:r>
              <a:rPr lang="es-MX" b="1" dirty="0">
                <a:solidFill>
                  <a:srgbClr val="1A6601"/>
                </a:solidFill>
                <a:latin typeface="Century Gothic" panose="020B0502020202020204" pitchFamily="34" charset="0"/>
              </a:rPr>
              <a:t>6.- BONO DE INICIO RAPIDO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25998"/>
            <a:ext cx="10515600" cy="5003860"/>
          </a:xfrm>
        </p:spPr>
        <p:txBody>
          <a:bodyPr>
            <a:normAutofit/>
          </a:bodyPr>
          <a:lstStyle/>
          <a:p>
            <a:pPr algn="ctr"/>
            <a:r>
              <a:rPr lang="es-MX" sz="2400" dirty="0">
                <a:latin typeface="Century Gothic" panose="020B0502020202020204" pitchFamily="34" charset="0"/>
              </a:rPr>
              <a:t>Actívate, inscribe un distribuidor nuevo con KIT de $550.00 calificado y gana 2 productos living.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230CB2D-04B6-2006-F8B1-8FA23992F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87" y="1463547"/>
            <a:ext cx="8166747" cy="458639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2A8C093-3F52-EE07-059E-C2150DAE9B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63"/>
          <a:stretch/>
        </p:blipFill>
        <p:spPr>
          <a:xfrm>
            <a:off x="-1" y="5196128"/>
            <a:ext cx="12441988" cy="1650053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950279BD-662B-676C-EC62-8B7CC55987FB}"/>
              </a:ext>
            </a:extLst>
          </p:cNvPr>
          <p:cNvSpPr txBox="1">
            <a:spLocks/>
          </p:cNvSpPr>
          <p:nvPr/>
        </p:nvSpPr>
        <p:spPr>
          <a:xfrm>
            <a:off x="838200" y="5048471"/>
            <a:ext cx="6409266" cy="4586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1400" dirty="0">
                <a:latin typeface="Century Gothic" panose="020B0502020202020204" pitchFamily="34" charset="0"/>
              </a:rPr>
              <a:t>*Productos en constante innovacion</a:t>
            </a:r>
          </a:p>
        </p:txBody>
      </p:sp>
    </p:spTree>
    <p:extLst>
      <p:ext uri="{BB962C8B-B14F-4D97-AF65-F5344CB8AC3E}">
        <p14:creationId xmlns:p14="http://schemas.microsoft.com/office/powerpoint/2010/main" val="556327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02F4D97-8809-71F4-2C1A-0128CAFD9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1703" cy="686380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0"/>
            <a:ext cx="11513127" cy="1325563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Emprende tu propio negocio con tan solo.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D025896-5397-4754-9ADA-79AC48F88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45" y="-72373"/>
            <a:ext cx="12368115" cy="696883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BF01344-B0D8-1242-0638-9C5E27A3E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0" y="491567"/>
            <a:ext cx="9762309" cy="548245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E0BA17C-9F5E-DF6B-C47B-9332512D2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955" y="4120737"/>
            <a:ext cx="2454238" cy="79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3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E4145A80-A1BB-7EE0-4471-42DF8C978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3" y="0"/>
            <a:ext cx="12211666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52A27DA-844B-5089-A8FC-00D8AC454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25" y="-108489"/>
            <a:ext cx="12418960" cy="699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89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9F986DF-E622-E4DB-79AB-419F6A318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9" y="-15691"/>
            <a:ext cx="12265572" cy="690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12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F636346-3566-C2C3-81EC-4D3813242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71405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992BDC5-FEC3-7C35-544A-DCD51083B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25" y="-40799"/>
            <a:ext cx="12290854" cy="692530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1DCED4-4734-E9E7-B4AB-21311F130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02" y="115749"/>
            <a:ext cx="10515600" cy="1325563"/>
          </a:xfrm>
        </p:spPr>
        <p:txBody>
          <a:bodyPr/>
          <a:lstStyle/>
          <a:p>
            <a:r>
              <a:rPr lang="es-MX" b="1" dirty="0">
                <a:solidFill>
                  <a:srgbClr val="1A6601"/>
                </a:solidFill>
                <a:latin typeface="Century Gothic" panose="020B0502020202020204" pitchFamily="34" charset="0"/>
              </a:rPr>
              <a:t>Quienes somos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280BA-C2CF-1E54-B7CF-A70D5AE29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178" y="1253331"/>
            <a:ext cx="10515600" cy="4351338"/>
          </a:xfrm>
        </p:spPr>
        <p:txBody>
          <a:bodyPr>
            <a:normAutofit/>
          </a:bodyPr>
          <a:lstStyle/>
          <a:p>
            <a:r>
              <a:rPr lang="es-MX" sz="2400" dirty="0">
                <a:latin typeface="Century Gothic" panose="020B0502020202020204" pitchFamily="34" charset="0"/>
              </a:rPr>
              <a:t>Empresa 100 % </a:t>
            </a:r>
            <a:r>
              <a:rPr lang="es-MX" dirty="0">
                <a:solidFill>
                  <a:srgbClr val="1A6601"/>
                </a:solidFill>
                <a:latin typeface="Century Gothic" panose="020B0502020202020204" pitchFamily="34" charset="0"/>
              </a:rPr>
              <a:t>mexicana</a:t>
            </a:r>
          </a:p>
          <a:p>
            <a:r>
              <a:rPr lang="es-MX" sz="2400" dirty="0">
                <a:latin typeface="Century Gothic" panose="020B0502020202020204" pitchFamily="34" charset="0"/>
              </a:rPr>
              <a:t>25 años de experiencia en la industria de los </a:t>
            </a:r>
            <a:r>
              <a:rPr lang="es-MX" dirty="0">
                <a:solidFill>
                  <a:srgbClr val="1A6601"/>
                </a:solidFill>
                <a:latin typeface="Century Gothic" panose="020B0502020202020204" pitchFamily="34" charset="0"/>
              </a:rPr>
              <a:t>suplementos naturales.</a:t>
            </a:r>
          </a:p>
          <a:p>
            <a:r>
              <a:rPr lang="es-MX" sz="2400" dirty="0">
                <a:latin typeface="Century Gothic" panose="020B0502020202020204" pitchFamily="34" charset="0"/>
              </a:rPr>
              <a:t>8 años de experiencia en redes de </a:t>
            </a:r>
            <a:r>
              <a:rPr lang="es-MX" sz="2400" dirty="0">
                <a:solidFill>
                  <a:srgbClr val="1A6601"/>
                </a:solidFill>
                <a:latin typeface="Century Gothic" panose="020B0502020202020204" pitchFamily="34" charset="0"/>
              </a:rPr>
              <a:t>mercadeo.</a:t>
            </a:r>
          </a:p>
          <a:p>
            <a:r>
              <a:rPr lang="es-MX" sz="2400" dirty="0">
                <a:latin typeface="Century Gothic" panose="020B0502020202020204" pitchFamily="34" charset="0"/>
              </a:rPr>
              <a:t>Mas de 80 suplementos naturales. </a:t>
            </a:r>
          </a:p>
          <a:p>
            <a:r>
              <a:rPr lang="es-MX" sz="2400" dirty="0">
                <a:latin typeface="Century Gothic" panose="020B0502020202020204" pitchFamily="34" charset="0"/>
              </a:rPr>
              <a:t>Presencia en México, </a:t>
            </a:r>
            <a:r>
              <a:rPr lang="es-MX" sz="2400" dirty="0">
                <a:solidFill>
                  <a:srgbClr val="0070C0"/>
                </a:solidFill>
                <a:latin typeface="Century Gothic" panose="020B0502020202020204" pitchFamily="34" charset="0"/>
              </a:rPr>
              <a:t>Guatemala</a:t>
            </a:r>
          </a:p>
          <a:p>
            <a:pPr marL="0" indent="0">
              <a:buNone/>
            </a:pPr>
            <a:r>
              <a:rPr lang="es-MX" sz="2400" dirty="0">
                <a:solidFill>
                  <a:srgbClr val="0070C0"/>
                </a:solidFill>
                <a:latin typeface="Century Gothic" panose="020B0502020202020204" pitchFamily="34" charset="0"/>
              </a:rPr>
              <a:t>   </a:t>
            </a:r>
            <a:r>
              <a:rPr lang="es-MX" sz="2400" dirty="0">
                <a:latin typeface="Century Gothic" panose="020B0502020202020204" pitchFamily="34" charset="0"/>
              </a:rPr>
              <a:t>y próximamente E.U.A.</a:t>
            </a:r>
            <a:endParaRPr lang="es-MX" dirty="0">
              <a:latin typeface="Century Gothic" panose="020B0502020202020204" pitchFamily="34" charset="0"/>
            </a:endParaRPr>
          </a:p>
          <a:p>
            <a:r>
              <a:rPr lang="es-MX" sz="2400" dirty="0">
                <a:latin typeface="Century Gothic" panose="020B0502020202020204" pitchFamily="34" charset="0"/>
              </a:rPr>
              <a:t>23 centros de distribución.</a:t>
            </a:r>
          </a:p>
          <a:p>
            <a:r>
              <a:rPr lang="es-MX" sz="2400" dirty="0">
                <a:latin typeface="Century Gothic" panose="020B0502020202020204" pitchFamily="34" charset="0"/>
              </a:rPr>
              <a:t>Permisos - </a:t>
            </a:r>
            <a:r>
              <a:rPr lang="es-MX" dirty="0">
                <a:solidFill>
                  <a:srgbClr val="1A6601"/>
                </a:solidFill>
                <a:latin typeface="Century Gothic" panose="020B0502020202020204" pitchFamily="34" charset="0"/>
              </a:rPr>
              <a:t>Cofepris, FDA.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A89C27E-95E7-C3BB-11B8-5CC1166BCF6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73" y="3644347"/>
            <a:ext cx="1591694" cy="15916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0D82BA9-0121-93C9-77F3-B9CAEE1026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241" y="3143804"/>
            <a:ext cx="2513539" cy="25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09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9C99D7D-51D9-8017-1467-6683E5F78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2"/>
            <a:ext cx="12181703" cy="68638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B5E3D0D-95CE-CC26-0C66-AE0DD4A2C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10" y="71230"/>
            <a:ext cx="12384799" cy="697823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054709-24D0-53C4-21AD-04E0AA4FA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50" y="-5802"/>
            <a:ext cx="10515600" cy="1325563"/>
          </a:xfrm>
        </p:spPr>
        <p:txBody>
          <a:bodyPr/>
          <a:lstStyle/>
          <a:p>
            <a:r>
              <a:rPr lang="es-MX" b="1" dirty="0">
                <a:solidFill>
                  <a:srgbClr val="1A6601"/>
                </a:solidFill>
                <a:latin typeface="Century Gothic" panose="020B0502020202020204" pitchFamily="34" charset="0"/>
              </a:rPr>
              <a:t>Laboratorios y respaldo científico.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30B153-34CA-B385-4A0A-161BCB04C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54" y="1549313"/>
            <a:ext cx="9229663" cy="4699796"/>
          </a:xfrm>
        </p:spPr>
        <p:txBody>
          <a:bodyPr>
            <a:normAutofit/>
          </a:bodyPr>
          <a:lstStyle/>
          <a:p>
            <a:r>
              <a:rPr lang="es-MX" sz="2000" dirty="0">
                <a:latin typeface="Century Gothic" panose="020B0502020202020204" pitchFamily="34" charset="0"/>
              </a:rPr>
              <a:t>Laboratorio propio con </a:t>
            </a:r>
            <a:r>
              <a:rPr lang="es-MX" sz="2200" dirty="0">
                <a:solidFill>
                  <a:srgbClr val="1A6601"/>
                </a:solidFill>
                <a:latin typeface="Century Gothic" panose="020B0502020202020204" pitchFamily="34" charset="0"/>
              </a:rPr>
              <a:t>tecnología</a:t>
            </a:r>
            <a:r>
              <a:rPr lang="es-MX" sz="2000" dirty="0">
                <a:latin typeface="Century Gothic" panose="020B0502020202020204" pitchFamily="34" charset="0"/>
              </a:rPr>
              <a:t> de punta.</a:t>
            </a:r>
          </a:p>
          <a:p>
            <a:r>
              <a:rPr lang="es-MX" sz="2000" dirty="0">
                <a:latin typeface="Century Gothic" panose="020B0502020202020204" pitchFamily="34" charset="0"/>
              </a:rPr>
              <a:t>Equipos modernos, automatizados y de </a:t>
            </a:r>
            <a:r>
              <a:rPr lang="es-MX" sz="2200" dirty="0">
                <a:solidFill>
                  <a:srgbClr val="1A6601"/>
                </a:solidFill>
                <a:latin typeface="Century Gothic" panose="020B0502020202020204" pitchFamily="34" charset="0"/>
              </a:rPr>
              <a:t>alta producción.</a:t>
            </a:r>
          </a:p>
          <a:p>
            <a:r>
              <a:rPr lang="es-MX" sz="2000" dirty="0">
                <a:latin typeface="Century Gothic" panose="020B0502020202020204" pitchFamily="34" charset="0"/>
              </a:rPr>
              <a:t>Cumplimos con la normas</a:t>
            </a:r>
            <a:r>
              <a:rPr lang="es-MX" sz="2200" dirty="0">
                <a:solidFill>
                  <a:srgbClr val="1A6601"/>
                </a:solidFill>
                <a:latin typeface="Century Gothic" panose="020B0502020202020204" pitchFamily="34" charset="0"/>
              </a:rPr>
              <a:t> </a:t>
            </a:r>
            <a:r>
              <a:rPr lang="es-MX" sz="2000" dirty="0">
                <a:latin typeface="Century Gothic" panose="020B0502020202020204" pitchFamily="34" charset="0"/>
              </a:rPr>
              <a:t>de </a:t>
            </a:r>
            <a:r>
              <a:rPr lang="es-MX" sz="2200" dirty="0">
                <a:solidFill>
                  <a:srgbClr val="1A6601"/>
                </a:solidFill>
                <a:latin typeface="Century Gothic" panose="020B0502020202020204" pitchFamily="34" charset="0"/>
              </a:rPr>
              <a:t>buenas practicas de manufactura.</a:t>
            </a:r>
          </a:p>
          <a:p>
            <a:r>
              <a:rPr lang="es-MX" sz="2000" dirty="0">
                <a:latin typeface="Century Gothic" panose="020B0502020202020204" pitchFamily="34" charset="0"/>
              </a:rPr>
              <a:t>Productos elaborados con los mas altos estándares de </a:t>
            </a:r>
            <a:r>
              <a:rPr lang="es-MX" sz="2200" dirty="0">
                <a:solidFill>
                  <a:srgbClr val="1A6601"/>
                </a:solidFill>
                <a:latin typeface="Century Gothic" panose="020B0502020202020204" pitchFamily="34" charset="0"/>
              </a:rPr>
              <a:t>calidad.</a:t>
            </a:r>
          </a:p>
          <a:p>
            <a:r>
              <a:rPr lang="es-MX" sz="2000" dirty="0">
                <a:latin typeface="Century Gothic" panose="020B0502020202020204" pitchFamily="34" charset="0"/>
              </a:rPr>
              <a:t>Productos que combinan lo mejor de la </a:t>
            </a:r>
            <a:r>
              <a:rPr lang="es-MX" sz="2200" dirty="0">
                <a:solidFill>
                  <a:srgbClr val="1A6601"/>
                </a:solidFill>
                <a:latin typeface="Century Gothic" panose="020B0502020202020204" pitchFamily="34" charset="0"/>
              </a:rPr>
              <a:t>naturaleza</a:t>
            </a:r>
            <a:r>
              <a:rPr lang="es-MX" sz="2000" dirty="0">
                <a:latin typeface="Century Gothic" panose="020B0502020202020204" pitchFamily="34" charset="0"/>
              </a:rPr>
              <a:t> y los avances científicos de la </a:t>
            </a:r>
            <a:r>
              <a:rPr lang="es-MX" sz="2200" dirty="0">
                <a:solidFill>
                  <a:srgbClr val="1A6601"/>
                </a:solidFill>
                <a:latin typeface="Century Gothic" panose="020B0502020202020204" pitchFamily="34" charset="0"/>
              </a:rPr>
              <a:t>herbolaria.</a:t>
            </a:r>
          </a:p>
          <a:p>
            <a:r>
              <a:rPr lang="es-MX" sz="2000" dirty="0">
                <a:latin typeface="Century Gothic" panose="020B0502020202020204" pitchFamily="34" charset="0"/>
              </a:rPr>
              <a:t>Contamos con un respaldo </a:t>
            </a:r>
            <a:r>
              <a:rPr lang="es-MX" sz="2200" dirty="0">
                <a:solidFill>
                  <a:srgbClr val="1A6601"/>
                </a:solidFill>
                <a:latin typeface="Century Gothic" panose="020B0502020202020204" pitchFamily="34" charset="0"/>
              </a:rPr>
              <a:t>médico</a:t>
            </a:r>
            <a:r>
              <a:rPr lang="es-MX" sz="2000" dirty="0">
                <a:latin typeface="Century Gothic" panose="020B0502020202020204" pitchFamily="34" charset="0"/>
              </a:rPr>
              <a:t> y </a:t>
            </a:r>
            <a:r>
              <a:rPr lang="es-MX" sz="2200" dirty="0">
                <a:solidFill>
                  <a:srgbClr val="1A6601"/>
                </a:solidFill>
                <a:latin typeface="Century Gothic" panose="020B0502020202020204" pitchFamily="34" charset="0"/>
              </a:rPr>
              <a:t>científico</a:t>
            </a:r>
            <a:r>
              <a:rPr lang="es-MX" sz="2000" dirty="0">
                <a:latin typeface="Century Gothic" panose="020B0502020202020204" pitchFamily="34" charset="0"/>
              </a:rPr>
              <a:t> calificado.</a:t>
            </a:r>
          </a:p>
          <a:p>
            <a:endParaRPr lang="es-MX" sz="2400" dirty="0">
              <a:latin typeface="Century Gothic" panose="020B0502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969EAB0-AD13-B625-467A-1103AD84641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266" y="1018295"/>
            <a:ext cx="6435588" cy="429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95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5405D1C-3C0C-6596-4F69-E32F15FD9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3" y="-21502"/>
            <a:ext cx="12385963" cy="697889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2998B3-5561-0F2F-C71F-03334B662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819" y="-251711"/>
            <a:ext cx="5769817" cy="1383743"/>
          </a:xfrm>
        </p:spPr>
        <p:txBody>
          <a:bodyPr>
            <a:normAutofit/>
          </a:bodyPr>
          <a:lstStyle/>
          <a:p>
            <a:r>
              <a:rPr lang="es-MX" sz="4000" b="1" dirty="0">
                <a:latin typeface="Century Gothic" panose="020B0502020202020204" pitchFamily="34" charset="0"/>
              </a:rPr>
              <a:t>NUESTROS PRODUCTOS</a:t>
            </a:r>
            <a:endParaRPr lang="es-MX" sz="4000" b="1" dirty="0">
              <a:solidFill>
                <a:srgbClr val="1A660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0BE36E4-10A9-B906-D5D9-2305589051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19" y="-1586452"/>
            <a:ext cx="11430961" cy="576906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1D1CA29-AC9D-0B5D-FB08-BB1187FC23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08"/>
          <a:stretch/>
        </p:blipFill>
        <p:spPr>
          <a:xfrm>
            <a:off x="0" y="5318814"/>
            <a:ext cx="12539464" cy="1638577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EE50D16F-4C88-F4E8-F807-7D6FDE5E4B9B}"/>
              </a:ext>
            </a:extLst>
          </p:cNvPr>
          <p:cNvSpPr txBox="1">
            <a:spLocks/>
          </p:cNvSpPr>
          <p:nvPr/>
        </p:nvSpPr>
        <p:spPr>
          <a:xfrm>
            <a:off x="-1714016" y="2696562"/>
            <a:ext cx="16305771" cy="3802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dirty="0">
                <a:solidFill>
                  <a:srgbClr val="1A6601"/>
                </a:solidFill>
                <a:latin typeface="Century Gothic" panose="020B0502020202020204" pitchFamily="34" charset="0"/>
              </a:rPr>
              <a:t>Antioxidantes </a:t>
            </a:r>
            <a:r>
              <a:rPr lang="es-MX" sz="2800" dirty="0">
                <a:latin typeface="Century Gothic" panose="020B0502020202020204" pitchFamily="34" charset="0"/>
              </a:rPr>
              <a:t>/ </a:t>
            </a:r>
            <a:r>
              <a:rPr lang="es-MX" sz="2800" dirty="0">
                <a:solidFill>
                  <a:srgbClr val="1A6601"/>
                </a:solidFill>
                <a:latin typeface="Century Gothic" panose="020B0502020202020204" pitchFamily="34" charset="0"/>
              </a:rPr>
              <a:t>Anticancerígenos  </a:t>
            </a:r>
          </a:p>
          <a:p>
            <a:pPr algn="ctr"/>
            <a:r>
              <a:rPr lang="es-MX" sz="2800" dirty="0">
                <a:solidFill>
                  <a:srgbClr val="1A6601"/>
                </a:solidFill>
                <a:latin typeface="Century Gothic" panose="020B0502020202020204" pitchFamily="34" charset="0"/>
              </a:rPr>
              <a:t>Reguladores Inmunológicos </a:t>
            </a:r>
            <a:r>
              <a:rPr lang="es-MX" sz="2800" dirty="0">
                <a:latin typeface="Century Gothic" panose="020B0502020202020204" pitchFamily="34" charset="0"/>
              </a:rPr>
              <a:t>/</a:t>
            </a:r>
            <a:r>
              <a:rPr lang="es-MX" sz="2800" dirty="0">
                <a:solidFill>
                  <a:srgbClr val="1A6601"/>
                </a:solidFill>
                <a:latin typeface="Century Gothic" panose="020B0502020202020204" pitchFamily="34" charset="0"/>
              </a:rPr>
              <a:t> Desintoxicación</a:t>
            </a:r>
          </a:p>
          <a:p>
            <a:pPr algn="ctr"/>
            <a:r>
              <a:rPr lang="es-MX" sz="2800" dirty="0">
                <a:solidFill>
                  <a:srgbClr val="1A6601"/>
                </a:solidFill>
                <a:latin typeface="Century Gothic" panose="020B0502020202020204" pitchFamily="34" charset="0"/>
              </a:rPr>
              <a:t>Control de Peso</a:t>
            </a:r>
            <a:r>
              <a:rPr lang="es-MX" sz="2800" dirty="0">
                <a:latin typeface="Century Gothic" panose="020B0502020202020204" pitchFamily="34" charset="0"/>
              </a:rPr>
              <a:t> / </a:t>
            </a:r>
            <a:r>
              <a:rPr lang="es-MX" sz="2800" dirty="0">
                <a:solidFill>
                  <a:srgbClr val="1A6601"/>
                </a:solidFill>
                <a:latin typeface="Century Gothic" panose="020B0502020202020204" pitchFamily="34" charset="0"/>
              </a:rPr>
              <a:t>Control y Prevención de Enfermedades</a:t>
            </a:r>
          </a:p>
          <a:p>
            <a:pPr algn="ctr"/>
            <a:r>
              <a:rPr lang="es-MX" sz="2800" dirty="0">
                <a:solidFill>
                  <a:srgbClr val="1A6601"/>
                </a:solidFill>
                <a:latin typeface="Century Gothic" panose="020B0502020202020204" pitchFamily="34" charset="0"/>
              </a:rPr>
              <a:t>Nutrientes</a:t>
            </a:r>
          </a:p>
        </p:txBody>
      </p:sp>
    </p:spTree>
    <p:extLst>
      <p:ext uri="{BB962C8B-B14F-4D97-AF65-F5344CB8AC3E}">
        <p14:creationId xmlns:p14="http://schemas.microsoft.com/office/powerpoint/2010/main" val="291200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E9070A-4E4F-0563-B164-49FF93A71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" y="-43151"/>
            <a:ext cx="12221458" cy="68862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49BE114-70FA-B683-2A41-92D43DEC7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83" y="92275"/>
            <a:ext cx="12376470" cy="69735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E04F31D-3175-07A9-49C8-46638EFBC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308" y="-121741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sz="3700" b="1" dirty="0">
                <a:solidFill>
                  <a:srgbClr val="1A6601"/>
                </a:solidFill>
                <a:latin typeface="Century Gothic" panose="020B0502020202020204" pitchFamily="34" charset="0"/>
                <a:ea typeface="DIN Alternate" charset="0"/>
                <a:cs typeface="DIN Alternate" charset="0"/>
              </a:rPr>
              <a:t>¿Cómo están tus Finanzas el día de Hoy?</a:t>
            </a:r>
            <a:endParaRPr lang="es-MX" sz="3700" b="1" dirty="0">
              <a:solidFill>
                <a:srgbClr val="1A660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15F6BC-B920-964D-49BC-F3D38B1C2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794" y="3725793"/>
            <a:ext cx="5080461" cy="4351338"/>
          </a:xfrm>
        </p:spPr>
        <p:txBody>
          <a:bodyPr>
            <a:normAutofit/>
          </a:bodyPr>
          <a:lstStyle/>
          <a:p>
            <a:pPr algn="ctr"/>
            <a:r>
              <a:rPr lang="es-MX" sz="2400" b="1" dirty="0">
                <a:solidFill>
                  <a:srgbClr val="1A6601"/>
                </a:solidFill>
                <a:latin typeface="Eurostile" panose="020B0504020202050204" pitchFamily="34" charset="0"/>
              </a:rPr>
              <a:t>FINANZAS ENFERMAS</a:t>
            </a:r>
          </a:p>
          <a:p>
            <a:pPr algn="ctr"/>
            <a:r>
              <a:rPr lang="es-MX" sz="2400" b="1" dirty="0">
                <a:latin typeface="Eurostile" panose="020B0504020202050204" pitchFamily="34" charset="0"/>
              </a:rPr>
              <a:t>Ganas $2,000</a:t>
            </a:r>
          </a:p>
          <a:p>
            <a:pPr algn="ctr"/>
            <a:r>
              <a:rPr lang="es-MX" sz="2400" b="1" dirty="0">
                <a:latin typeface="Eurostile" panose="020B0504020202050204" pitchFamily="34" charset="0"/>
              </a:rPr>
              <a:t>Gastas $2,000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C0262397-494B-590B-D0AF-B4C494A578D0}"/>
              </a:ext>
            </a:extLst>
          </p:cNvPr>
          <p:cNvSpPr txBox="1">
            <a:spLocks/>
          </p:cNvSpPr>
          <p:nvPr/>
        </p:nvSpPr>
        <p:spPr>
          <a:xfrm>
            <a:off x="-358399" y="3750743"/>
            <a:ext cx="42178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 b="1" dirty="0">
                <a:solidFill>
                  <a:srgbClr val="1A6601"/>
                </a:solidFill>
                <a:latin typeface="Eurostile" panose="020B0504020202050204" pitchFamily="34" charset="0"/>
              </a:rPr>
              <a:t>FINANZAS PARA MORIRSE</a:t>
            </a:r>
          </a:p>
          <a:p>
            <a:pPr algn="ctr"/>
            <a:r>
              <a:rPr lang="es-MX" sz="2400" b="1" dirty="0">
                <a:latin typeface="Eurostile" panose="020B0504020202050204" pitchFamily="34" charset="0"/>
              </a:rPr>
              <a:t>Ganas $2,000</a:t>
            </a:r>
          </a:p>
          <a:p>
            <a:pPr algn="ctr"/>
            <a:r>
              <a:rPr lang="es-MX" sz="2400" b="1" dirty="0">
                <a:latin typeface="Eurostile" panose="020B0504020202050204" pitchFamily="34" charset="0"/>
              </a:rPr>
              <a:t>Necesitas $5,000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0045BEEB-45E5-867C-BDCC-98F46ED4629F}"/>
              </a:ext>
            </a:extLst>
          </p:cNvPr>
          <p:cNvSpPr txBox="1">
            <a:spLocks/>
          </p:cNvSpPr>
          <p:nvPr/>
        </p:nvSpPr>
        <p:spPr>
          <a:xfrm>
            <a:off x="8011091" y="3750743"/>
            <a:ext cx="36123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 b="1" dirty="0">
                <a:solidFill>
                  <a:srgbClr val="1A6601"/>
                </a:solidFill>
                <a:latin typeface="Eurostile" panose="020B0504020202050204" pitchFamily="34" charset="0"/>
              </a:rPr>
              <a:t>FINANZAS SANAS</a:t>
            </a:r>
          </a:p>
          <a:p>
            <a:pPr algn="ctr"/>
            <a:r>
              <a:rPr lang="es-MX" sz="2400" b="1" dirty="0">
                <a:latin typeface="Eurostile" panose="020B0504020202050204" pitchFamily="34" charset="0"/>
              </a:rPr>
              <a:t>Ganas $3,500</a:t>
            </a:r>
          </a:p>
          <a:p>
            <a:pPr algn="ctr"/>
            <a:r>
              <a:rPr lang="es-MX" sz="2400" b="1" dirty="0">
                <a:latin typeface="Eurostile" panose="020B0504020202050204" pitchFamily="34" charset="0"/>
              </a:rPr>
              <a:t>Gastas $1,200</a:t>
            </a:r>
          </a:p>
          <a:p>
            <a:endParaRPr lang="es-MX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E53F11D-E04E-1B29-9BE4-7053A2621C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2" y="1016696"/>
            <a:ext cx="1947554" cy="264138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0A63687-D77E-DEA6-5EF9-16836E239EC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31" y="1016856"/>
            <a:ext cx="2404486" cy="264018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72E1E19-A20D-0BAC-B60C-AAEF6CC3B9E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491" y="912264"/>
            <a:ext cx="2288070" cy="274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54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176EE26-8270-367B-21C2-055155662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1" y="-65627"/>
            <a:ext cx="12323943" cy="69439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3469DE7-7ED0-6036-80CE-8FCF1A83C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1" y="-49797"/>
            <a:ext cx="12468239" cy="702525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776E728-BCBE-40C0-A65B-65A969487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-104578"/>
            <a:ext cx="10515600" cy="1325563"/>
          </a:xfrm>
        </p:spPr>
        <p:txBody>
          <a:bodyPr>
            <a:normAutofit/>
          </a:bodyPr>
          <a:lstStyle/>
          <a:p>
            <a:r>
              <a:rPr lang="es-MX" sz="3600" b="1" dirty="0">
                <a:latin typeface="Century Gothic" panose="020B0502020202020204" pitchFamily="34" charset="0"/>
              </a:rPr>
              <a:t>7 Formas de ganar en </a:t>
            </a:r>
            <a:r>
              <a:rPr lang="es-MX" sz="36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Living Light.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777CCAB-042A-62C1-4A10-8C901E331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92" y="627214"/>
            <a:ext cx="9316127" cy="524918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76FD400-A11B-BAAF-08A8-01018CD040CF}"/>
              </a:ext>
            </a:extLst>
          </p:cNvPr>
          <p:cNvSpPr txBox="1"/>
          <p:nvPr/>
        </p:nvSpPr>
        <p:spPr>
          <a:xfrm>
            <a:off x="2451939" y="990687"/>
            <a:ext cx="4029075" cy="338554"/>
          </a:xfrm>
          <a:prstGeom prst="rect">
            <a:avLst/>
          </a:prstGeom>
          <a:noFill/>
          <a:effectLst>
            <a:glow rad="251636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VENTA DIRECTA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697C97A-8B90-A0F0-6B3F-09BDF4B8B296}"/>
              </a:ext>
            </a:extLst>
          </p:cNvPr>
          <p:cNvSpPr txBox="1"/>
          <p:nvPr/>
        </p:nvSpPr>
        <p:spPr>
          <a:xfrm>
            <a:off x="2290669" y="1632035"/>
            <a:ext cx="4029075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RED DE MULTINIVEL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89C0D19-9FC9-D26D-6F4A-2599836F18C7}"/>
              </a:ext>
            </a:extLst>
          </p:cNvPr>
          <p:cNvSpPr txBox="1"/>
          <p:nvPr/>
        </p:nvSpPr>
        <p:spPr>
          <a:xfrm>
            <a:off x="2109284" y="2237521"/>
            <a:ext cx="4029075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PLAN LIVING RANGOS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BE3479C-98DC-710B-1E95-A54E59259E87}"/>
              </a:ext>
            </a:extLst>
          </p:cNvPr>
          <p:cNvSpPr txBox="1"/>
          <p:nvPr/>
        </p:nvSpPr>
        <p:spPr>
          <a:xfrm>
            <a:off x="2338795" y="2856093"/>
            <a:ext cx="4029075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BONO EN RANGO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BD0D6A4-A8E1-3937-05DE-B6870C2743CE}"/>
              </a:ext>
            </a:extLst>
          </p:cNvPr>
          <p:cNvSpPr txBox="1"/>
          <p:nvPr/>
        </p:nvSpPr>
        <p:spPr>
          <a:xfrm>
            <a:off x="1261212" y="3352888"/>
            <a:ext cx="402907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INCENTIVOS  </a:t>
            </a:r>
          </a:p>
          <a:p>
            <a:pPr algn="ctr"/>
            <a:r>
              <a:rPr lang="es-MX" sz="16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PRODUCTOS REGALO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37B4287-DAE5-45A9-50A0-D737DF033D9E}"/>
              </a:ext>
            </a:extLst>
          </p:cNvPr>
          <p:cNvSpPr txBox="1"/>
          <p:nvPr/>
        </p:nvSpPr>
        <p:spPr>
          <a:xfrm>
            <a:off x="1237150" y="3974368"/>
            <a:ext cx="402907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BONO DE INICIO </a:t>
            </a:r>
          </a:p>
          <a:p>
            <a:pPr algn="ctr"/>
            <a:r>
              <a:rPr lang="es-MX" sz="16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RAPIDO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449C193-0594-2F29-4B11-E2A86DE00B3D}"/>
              </a:ext>
            </a:extLst>
          </p:cNvPr>
          <p:cNvSpPr txBox="1"/>
          <p:nvPr/>
        </p:nvSpPr>
        <p:spPr>
          <a:xfrm>
            <a:off x="4641940" y="876502"/>
            <a:ext cx="557688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2000" b="1" i="1" dirty="0">
                <a:latin typeface="Century Gothic" panose="020B0502020202020204" pitchFamily="34" charset="0"/>
              </a:rPr>
              <a:t>Ganancias de un 100%. </a:t>
            </a:r>
            <a:endParaRPr lang="es-MX" sz="2500" b="1" i="1" dirty="0">
              <a:solidFill>
                <a:srgbClr val="1A660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10DD359-BCDE-B3D0-8DDB-A9DFD2E6820A}"/>
              </a:ext>
            </a:extLst>
          </p:cNvPr>
          <p:cNvSpPr txBox="1"/>
          <p:nvPr/>
        </p:nvSpPr>
        <p:spPr>
          <a:xfrm>
            <a:off x="4641939" y="1501003"/>
            <a:ext cx="642134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2000" b="1" i="1" dirty="0">
                <a:latin typeface="Century Gothic" panose="020B0502020202020204" pitchFamily="34" charset="0"/>
              </a:rPr>
              <a:t>60% hasta 10 niveles con frontalidad </a:t>
            </a:r>
            <a:r>
              <a:rPr lang="es-MX" sz="2500" b="1" i="1" dirty="0">
                <a:solidFill>
                  <a:srgbClr val="1A6601"/>
                </a:solidFill>
                <a:latin typeface="Century Gothic" panose="020B0502020202020204" pitchFamily="34" charset="0"/>
              </a:rPr>
              <a:t>infinita.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81DB96E-9A6B-EACF-6E3F-278046CEAFAF}"/>
              </a:ext>
            </a:extLst>
          </p:cNvPr>
          <p:cNvSpPr txBox="1"/>
          <p:nvPr/>
        </p:nvSpPr>
        <p:spPr>
          <a:xfrm>
            <a:off x="4641940" y="2128774"/>
            <a:ext cx="5576888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2000" b="1" i="1" dirty="0">
                <a:latin typeface="Century Gothic" panose="020B0502020202020204" pitchFamily="34" charset="0"/>
              </a:rPr>
              <a:t>Obtienes rangos en tu </a:t>
            </a:r>
            <a:r>
              <a:rPr lang="es-MX" sz="2500" b="1" i="1" dirty="0">
                <a:solidFill>
                  <a:srgbClr val="1A6601"/>
                </a:solidFill>
                <a:latin typeface="Century Gothic" panose="020B0502020202020204" pitchFamily="34" charset="0"/>
              </a:rPr>
              <a:t>crecimiento.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0959F64-D894-036B-2AF9-2A5C1CBB99ED}"/>
              </a:ext>
            </a:extLst>
          </p:cNvPr>
          <p:cNvSpPr txBox="1"/>
          <p:nvPr/>
        </p:nvSpPr>
        <p:spPr>
          <a:xfrm>
            <a:off x="4694244" y="2684476"/>
            <a:ext cx="738542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b="1" i="1" dirty="0">
                <a:latin typeface="Century Gothic" panose="020B0502020202020204" pitchFamily="34" charset="0"/>
              </a:rPr>
              <a:t>Alcanza y mantén tu rango plata por </a:t>
            </a:r>
            <a:r>
              <a:rPr lang="es-MX" b="1" i="1" dirty="0">
                <a:solidFill>
                  <a:srgbClr val="1A6601"/>
                </a:solidFill>
                <a:latin typeface="Century Gothic" panose="020B0502020202020204" pitchFamily="34" charset="0"/>
              </a:rPr>
              <a:t>4 meses y recibe $4000.00 </a:t>
            </a:r>
          </a:p>
          <a:p>
            <a:r>
              <a:rPr lang="es-MX" b="1" i="1" dirty="0">
                <a:solidFill>
                  <a:srgbClr val="1A6601"/>
                </a:solidFill>
                <a:latin typeface="Century Gothic" panose="020B0502020202020204" pitchFamily="34" charset="0"/>
              </a:rPr>
              <a:t>en producto comisionable.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C7B60E1-58DF-0D17-2312-B2AA1F2ECFB5}"/>
              </a:ext>
            </a:extLst>
          </p:cNvPr>
          <p:cNvSpPr txBox="1"/>
          <p:nvPr/>
        </p:nvSpPr>
        <p:spPr>
          <a:xfrm>
            <a:off x="4662960" y="3347021"/>
            <a:ext cx="741671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2000" b="1" i="1" dirty="0">
                <a:solidFill>
                  <a:srgbClr val="1A6601"/>
                </a:solidFill>
                <a:latin typeface="Century Gothic" panose="020B0502020202020204" pitchFamily="34" charset="0"/>
              </a:rPr>
              <a:t>Califica antes del día 10 de cada mes.</a:t>
            </a:r>
            <a:endParaRPr lang="es-MX" sz="2400" b="1" i="1" dirty="0">
              <a:solidFill>
                <a:srgbClr val="1A660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85FAC10-5914-E13C-2EC9-276801DD0FF0}"/>
              </a:ext>
            </a:extLst>
          </p:cNvPr>
          <p:cNvSpPr txBox="1"/>
          <p:nvPr/>
        </p:nvSpPr>
        <p:spPr>
          <a:xfrm>
            <a:off x="4641940" y="3940645"/>
            <a:ext cx="727383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2000" b="1" i="1" dirty="0">
                <a:latin typeface="Century Gothic" panose="020B0502020202020204" pitchFamily="34" charset="0"/>
              </a:rPr>
              <a:t>Inscribe, califica y </a:t>
            </a:r>
            <a:r>
              <a:rPr lang="es-MX" sz="2500" b="1" i="1" dirty="0">
                <a:solidFill>
                  <a:srgbClr val="1A6601"/>
                </a:solidFill>
                <a:latin typeface="Century Gothic" panose="020B0502020202020204" pitchFamily="34" charset="0"/>
              </a:rPr>
              <a:t>gana.</a:t>
            </a:r>
            <a:endParaRPr lang="es-MX" sz="2000" b="1" i="1" dirty="0">
              <a:latin typeface="Century Gothic" panose="020B0502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A42A6EB-BEE5-4663-7DDA-B3B6ABC7188A}"/>
              </a:ext>
            </a:extLst>
          </p:cNvPr>
          <p:cNvSpPr txBox="1"/>
          <p:nvPr/>
        </p:nvSpPr>
        <p:spPr>
          <a:xfrm>
            <a:off x="1236838" y="4701264"/>
            <a:ext cx="4029075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LIVING CLUB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1D13844-08D7-C36A-0128-0081590BE6C5}"/>
              </a:ext>
            </a:extLst>
          </p:cNvPr>
          <p:cNvSpPr txBox="1"/>
          <p:nvPr/>
        </p:nvSpPr>
        <p:spPr>
          <a:xfrm>
            <a:off x="4641940" y="4578319"/>
            <a:ext cx="7273835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2000" b="1" i="1" dirty="0">
                <a:latin typeface="Century Gothic" panose="020B0502020202020204" pitchFamily="34" charset="0"/>
              </a:rPr>
              <a:t>Diversifica tu negocio y AUMENTA tus ganancias.</a:t>
            </a:r>
          </a:p>
        </p:txBody>
      </p:sp>
    </p:spTree>
    <p:extLst>
      <p:ext uri="{BB962C8B-B14F-4D97-AF65-F5344CB8AC3E}">
        <p14:creationId xmlns:p14="http://schemas.microsoft.com/office/powerpoint/2010/main" val="2791958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E2343DD-14E1-C1F5-D6CD-89FFB47F3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" y="-28576"/>
            <a:ext cx="12222121" cy="68865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D490F08-DF9A-FDEB-F248-5DD9B33A0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7" y="50008"/>
            <a:ext cx="12247479" cy="690086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EAC2C1C-065D-F264-6A9B-B2BA871FF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217" y="-243872"/>
            <a:ext cx="4433887" cy="1325563"/>
          </a:xfrm>
        </p:spPr>
        <p:txBody>
          <a:bodyPr>
            <a:normAutofit/>
          </a:bodyPr>
          <a:lstStyle/>
          <a:p>
            <a:r>
              <a:rPr lang="es-MX" sz="36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1.- VENTA DIRECTA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71CDAD4-C252-49FF-3CEB-8CA048BBA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-28576"/>
            <a:ext cx="11125210" cy="616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55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9776482-BF35-3550-A04A-ED8D6866A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70" y="-35170"/>
            <a:ext cx="12233824" cy="68931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8675BFF-D3F4-FE74-3AE4-C9C36A071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48" y="-35170"/>
            <a:ext cx="12265033" cy="691075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CB6DC1-401E-2F5B-22B4-B9DC0BC9F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627" y="-269340"/>
            <a:ext cx="10515600" cy="1325563"/>
          </a:xfrm>
        </p:spPr>
        <p:txBody>
          <a:bodyPr>
            <a:normAutofit/>
          </a:bodyPr>
          <a:lstStyle/>
          <a:p>
            <a:r>
              <a:rPr lang="es-MX" sz="3600" b="1" dirty="0">
                <a:latin typeface="Century Gothic" panose="020B0502020202020204" pitchFamily="34" charset="0"/>
              </a:rPr>
              <a:t>¿CÓMO HACER TU RED </a:t>
            </a:r>
            <a:r>
              <a:rPr lang="es-MX" sz="36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FUERTE</a:t>
            </a:r>
            <a:r>
              <a:rPr lang="es-MX" sz="3600" b="1" dirty="0">
                <a:latin typeface="Century Gothic" panose="020B0502020202020204" pitchFamily="34" charset="0"/>
              </a:rPr>
              <a:t> Y </a:t>
            </a:r>
            <a:r>
              <a:rPr lang="es-MX" sz="36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SEGURA</a:t>
            </a:r>
            <a:r>
              <a:rPr lang="es-MX" sz="3600" b="1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5AA665-FD88-04EE-EAE9-943F046EE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2869"/>
            <a:ext cx="10515600" cy="5294094"/>
          </a:xfrm>
        </p:spPr>
        <p:txBody>
          <a:bodyPr>
            <a:normAutofit/>
          </a:bodyPr>
          <a:lstStyle/>
          <a:p>
            <a:pPr algn="ctr"/>
            <a:r>
              <a:rPr lang="es-MX" sz="2400" dirty="0">
                <a:latin typeface="Century Gothic" panose="020B0502020202020204" pitchFamily="34" charset="0"/>
              </a:rPr>
              <a:t>Selecciona bien tus primeros </a:t>
            </a:r>
            <a:r>
              <a:rPr lang="es-MX" sz="2400" b="1" dirty="0">
                <a:solidFill>
                  <a:srgbClr val="1A6601"/>
                </a:solidFill>
                <a:latin typeface="Century Gothic" panose="020B0502020202020204" pitchFamily="34" charset="0"/>
              </a:rPr>
              <a:t>5</a:t>
            </a:r>
            <a:r>
              <a:rPr lang="es-MX" b="1" dirty="0">
                <a:solidFill>
                  <a:srgbClr val="1A6601"/>
                </a:solidFill>
                <a:latin typeface="Century Gothic" panose="020B0502020202020204" pitchFamily="34" charset="0"/>
              </a:rPr>
              <a:t> frontales.</a:t>
            </a:r>
          </a:p>
          <a:p>
            <a:pPr algn="ctr"/>
            <a:r>
              <a:rPr lang="es-MX" b="1" dirty="0">
                <a:solidFill>
                  <a:srgbClr val="1A6601"/>
                </a:solidFill>
                <a:latin typeface="Century Gothic" panose="020B0502020202020204" pitchFamily="34" charset="0"/>
              </a:rPr>
              <a:t>Ayúdalos</a:t>
            </a:r>
            <a:r>
              <a:rPr lang="es-MX" sz="2400" dirty="0">
                <a:latin typeface="Century Gothic" panose="020B0502020202020204" pitchFamily="34" charset="0"/>
              </a:rPr>
              <a:t> a que hagan lo mismo. </a:t>
            </a:r>
          </a:p>
          <a:p>
            <a:pPr algn="ctr"/>
            <a:r>
              <a:rPr lang="es-MX" sz="2400" dirty="0">
                <a:latin typeface="Century Gothic" panose="020B0502020202020204" pitchFamily="34" charset="0"/>
              </a:rPr>
              <a:t>Efecto de </a:t>
            </a:r>
            <a:r>
              <a:rPr lang="es-MX" b="1" dirty="0">
                <a:solidFill>
                  <a:srgbClr val="1A6601"/>
                </a:solidFill>
                <a:latin typeface="Century Gothic" panose="020B0502020202020204" pitchFamily="34" charset="0"/>
              </a:rPr>
              <a:t>multiplicación espontanea.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533AB22-540F-189C-CB6D-CD92CB985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20" y="2385391"/>
            <a:ext cx="6177760" cy="34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558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2930</TotalTime>
  <Words>551</Words>
  <Application>Microsoft Office PowerPoint</Application>
  <PresentationFormat>Panorámica</PresentationFormat>
  <Paragraphs>108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Eurostile</vt:lpstr>
      <vt:lpstr>Tema de Office</vt:lpstr>
      <vt:lpstr> fin de semana</vt:lpstr>
      <vt:lpstr>PRESENTACIÓN DE NEGOCIO</vt:lpstr>
      <vt:lpstr>Quienes somos</vt:lpstr>
      <vt:lpstr>Laboratorios y respaldo científico.</vt:lpstr>
      <vt:lpstr>NUESTROS PRODUCTOS</vt:lpstr>
      <vt:lpstr>¿Cómo están tus Finanzas el día de Hoy?</vt:lpstr>
      <vt:lpstr>7 Formas de ganar en Living Light.</vt:lpstr>
      <vt:lpstr>1.- VENTA DIRECTA</vt:lpstr>
      <vt:lpstr>¿CÓMO HACER TU RED FUERTE Y SEGURA?</vt:lpstr>
      <vt:lpstr>Plan de compensación Living light</vt:lpstr>
      <vt:lpstr>2.-Multinivel  Porcentajes. </vt:lpstr>
      <vt:lpstr>GANANCIA POR PERSONA</vt:lpstr>
      <vt:lpstr>Estrategia 5 x 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4.- BONO POR RANGO </vt:lpstr>
      <vt:lpstr>5.- INCENTIVOS CON PRODUCTOS DE REGALO</vt:lpstr>
      <vt:lpstr>6.- BONO DE INICIO RAPIDO</vt:lpstr>
      <vt:lpstr>Emprende tu propio negocio con tan solo.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MERCADOTECNIA HEALTHY PEOPLE</dc:creator>
  <cp:lastModifiedBy>DELL</cp:lastModifiedBy>
  <cp:revision>100</cp:revision>
  <dcterms:created xsi:type="dcterms:W3CDTF">2022-05-26T05:31:29Z</dcterms:created>
  <dcterms:modified xsi:type="dcterms:W3CDTF">2024-01-22T19:15:00Z</dcterms:modified>
</cp:coreProperties>
</file>